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9947275" cy="6858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SemiBold" panose="000007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8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321484edc_0_85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4321484ed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321484edc_0_104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4321484ed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321484edc_0_112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4321484ed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7c3655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7c3655086_0_0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321484e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321484edc_0_0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321484edc_0_33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34321484ed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321484edc_0_43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4321484ed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321484edc_0_51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4321484ed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321484edc_0_61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4321484ed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321484edc_0_73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4321484ed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55518"/>
            <a:ext cx="7772400" cy="43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6474" y="1752600"/>
            <a:ext cx="51054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726500" y="739025"/>
            <a:ext cx="76314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822601" y="1754025"/>
            <a:ext cx="100311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A implantação do consultório odontológico na escola trouxe impactos positivos na saúde e qualidade de vida dos alunos.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4.648 atendimentos clínicos realizados;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144 palestras educativas sobre higiene bucal ministradas;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63.754 bochechos com flúor efetuados;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9.463 procedimentos odontológicos realizados.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726500" y="739025"/>
            <a:ext cx="875438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RESULTADOS/EXECUÇÃO</a:t>
            </a:r>
            <a:endParaRPr lang="pt-BR" dirty="0"/>
          </a:p>
        </p:txBody>
      </p:sp>
      <p:sp>
        <p:nvSpPr>
          <p:cNvPr id="7" name="Google Shape;194;p24">
            <a:extLst>
              <a:ext uri="{FF2B5EF4-FFF2-40B4-BE49-F238E27FC236}">
                <a16:creationId xmlns:a16="http://schemas.microsoft.com/office/drawing/2014/main" id="{B903E67D-E603-4BB4-8001-8D150D71FD44}"/>
              </a:ext>
            </a:extLst>
          </p:cNvPr>
          <p:cNvSpPr txBox="1"/>
          <p:nvPr/>
        </p:nvSpPr>
        <p:spPr>
          <a:xfrm>
            <a:off x="726500" y="4542944"/>
            <a:ext cx="10031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Desta forma estamos conseguindo mudar o foco do tratamento curativo para o preventivo!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/>
          <p:nvPr/>
        </p:nvSpPr>
        <p:spPr>
          <a:xfrm>
            <a:off x="726500" y="739025"/>
            <a:ext cx="85839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726500" y="1893536"/>
            <a:ext cx="10031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Houve uma melhora significativa na saúde bucal das crianças, evidenciada pela redução de casos de cárie, maior adesão de higiene oral e pelo fortalecimento da consciencialização sobre a prevenção !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726500" y="739025"/>
            <a:ext cx="9066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RESULTADOS/BENEFICIÁRIO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726500" y="739025"/>
            <a:ext cx="66924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 txBox="1"/>
          <p:nvPr/>
        </p:nvSpPr>
        <p:spPr>
          <a:xfrm>
            <a:off x="726501" y="1843650"/>
            <a:ext cx="100311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Resultados expressivos na redução de cáries e outros problemas bucais;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Reconhecimento da ação como exemplo de integração entre saúde e educação;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SzPts val="2000"/>
              <a:buFont typeface="Montserrat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Ampliação da odontologia na escola.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726500" y="739025"/>
            <a:ext cx="6799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PONTOS A DESTACAR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726512" y="739036"/>
            <a:ext cx="2242155" cy="676405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726513" y="739036"/>
            <a:ext cx="224215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FOTOS</a:t>
            </a: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726512" y="1597068"/>
            <a:ext cx="2968669" cy="19290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3858019" y="1597068"/>
            <a:ext cx="2968669" cy="19290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9"/>
          <p:cNvSpPr/>
          <p:nvPr/>
        </p:nvSpPr>
        <p:spPr>
          <a:xfrm>
            <a:off x="6989526" y="1597068"/>
            <a:ext cx="2968669" cy="19290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9"/>
          <p:cNvSpPr/>
          <p:nvPr/>
        </p:nvSpPr>
        <p:spPr>
          <a:xfrm>
            <a:off x="726512" y="3707704"/>
            <a:ext cx="2968669" cy="19290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3858019" y="3707704"/>
            <a:ext cx="2968669" cy="19290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6989526" y="3707704"/>
            <a:ext cx="2968669" cy="192900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D7324D6-6D6F-4BBB-8975-B46E83FDF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26" y="1727248"/>
            <a:ext cx="2966483" cy="166864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E7BBED-FE35-4FAC-ACE3-1621A89A5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78" y="1597068"/>
            <a:ext cx="2584475" cy="19395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81B52B-25EA-41FE-A364-8D81F64BC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796" y="3996206"/>
            <a:ext cx="2960892" cy="13638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43E2ED7-8C60-4112-A9C7-FF899EFBF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937" y="3707704"/>
            <a:ext cx="2185845" cy="192900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115036D-69B5-43C9-9ADD-0C3BD1391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9526" y="1615280"/>
            <a:ext cx="2971668" cy="18925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997DDD3-54D0-4E31-A1A6-E1D62D2AF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326" y="3707703"/>
            <a:ext cx="1446757" cy="192900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26E7133-20B9-4B55-96A0-1F6846A621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2226" y="3707703"/>
            <a:ext cx="888550" cy="19290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/>
          <p:nvPr/>
        </p:nvSpPr>
        <p:spPr>
          <a:xfrm>
            <a:off x="726513" y="739036"/>
            <a:ext cx="2104370" cy="676405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726513" y="739036"/>
            <a:ext cx="210436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VÍDEO</a:t>
            </a:r>
            <a:endParaRPr/>
          </a:p>
        </p:txBody>
      </p:sp>
      <p:pic>
        <p:nvPicPr>
          <p:cNvPr id="253" name="Google Shape;253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hatsApp Video 2025-06-26 at 16.26.37">
            <a:hlinkClick r:id="" action="ppaction://media"/>
            <a:extLst>
              <a:ext uri="{FF2B5EF4-FFF2-40B4-BE49-F238E27FC236}">
                <a16:creationId xmlns:a16="http://schemas.microsoft.com/office/drawing/2014/main" id="{1A253A86-FFA6-40B8-B229-076AD00C5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3664" y="1006078"/>
            <a:ext cx="2743200" cy="4845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55518"/>
            <a:ext cx="7772400" cy="43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6474" y="1752600"/>
            <a:ext cx="51054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950" y="597350"/>
            <a:ext cx="9744101" cy="62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678385" y="2780339"/>
            <a:ext cx="899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Município: </a:t>
            </a:r>
            <a:r>
              <a:rPr lang="pt-BR" sz="2800" b="1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Pérola - PR</a:t>
            </a:r>
            <a:endParaRPr dirty="0"/>
          </a:p>
        </p:txBody>
      </p:sp>
      <p:sp>
        <p:nvSpPr>
          <p:cNvPr id="109" name="Google Shape;109;p16"/>
          <p:cNvSpPr txBox="1"/>
          <p:nvPr/>
        </p:nvSpPr>
        <p:spPr>
          <a:xfrm>
            <a:off x="678385" y="3530082"/>
            <a:ext cx="899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Função do Governo: </a:t>
            </a:r>
            <a:r>
              <a:rPr lang="pt-BR" sz="2800" b="1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Saúde</a:t>
            </a:r>
            <a:endParaRPr dirty="0"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678385" y="4331057"/>
            <a:ext cx="899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Principal ODS: </a:t>
            </a:r>
            <a:r>
              <a:rPr lang="pt-BR" sz="2800" b="1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Saúde e Bem Estar</a:t>
            </a:r>
            <a:endParaRPr dirty="0"/>
          </a:p>
        </p:txBody>
      </p:sp>
      <p:sp>
        <p:nvSpPr>
          <p:cNvPr id="113" name="Google Shape;113;p16"/>
          <p:cNvSpPr txBox="1"/>
          <p:nvPr/>
        </p:nvSpPr>
        <p:spPr>
          <a:xfrm>
            <a:off x="532362" y="803084"/>
            <a:ext cx="1112727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Saúde Bucal na Escola: Cuidando do Sorriso e Transformando o Futuro</a:t>
            </a:r>
            <a:endParaRPr sz="4400" b="1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974600" y="2633275"/>
            <a:ext cx="105468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Descentralizar o atendimento odontológico nos postos de saúde e prevenir e promover a saúde bucal, desta forma controlando e alcançando o maior número de usuários em idade escolar.</a:t>
            </a:r>
            <a:endParaRPr lang="pt-BR" sz="2000" b="1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974600" y="779450"/>
            <a:ext cx="61860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974600" y="1498400"/>
            <a:ext cx="38412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1142700" y="779450"/>
            <a:ext cx="8241932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IDENTIFICAÇÃO DO PROBLEMA</a:t>
            </a:r>
            <a:endParaRPr sz="4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726511" y="1892866"/>
            <a:ext cx="10546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GERAL: </a:t>
            </a:r>
            <a:endParaRPr lang="pt-BR" sz="2000" dirty="0">
              <a:solidFill>
                <a:srgbClr val="AD8F5C"/>
              </a:solidFill>
              <a:latin typeface="Montserrat SemiBold"/>
              <a:ea typeface="Montserrat"/>
              <a:cs typeface="Montserrat"/>
              <a:sym typeface="Montserrat SemiBold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726512" y="739036"/>
            <a:ext cx="3494760" cy="676405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726511" y="739036"/>
            <a:ext cx="36074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OBJETIVOS</a:t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724862" y="3911689"/>
            <a:ext cx="10546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ESPECÍFICOS: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3CF660C-776D-47C1-AC11-BF876B950CD2}"/>
              </a:ext>
            </a:extLst>
          </p:cNvPr>
          <p:cNvSpPr txBox="1"/>
          <p:nvPr/>
        </p:nvSpPr>
        <p:spPr>
          <a:xfrm>
            <a:off x="513347" y="2292935"/>
            <a:ext cx="6224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55600"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Promoção de Saúde Bucal para crianças</a:t>
            </a:r>
          </a:p>
          <a:p>
            <a:pPr marL="457200" indent="-355600"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Prevenção de complicações complexas</a:t>
            </a:r>
          </a:p>
          <a:p>
            <a:pPr marL="457200" indent="-355600"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Fortalecer hábitos saudáveis </a:t>
            </a:r>
          </a:p>
          <a:p>
            <a:pPr marL="457200" indent="-355600"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Autoestima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FEA2F1-CE97-4173-8995-D8116E6A0398}"/>
              </a:ext>
            </a:extLst>
          </p:cNvPr>
          <p:cNvSpPr txBox="1"/>
          <p:nvPr/>
        </p:nvSpPr>
        <p:spPr>
          <a:xfrm>
            <a:off x="513347" y="4328311"/>
            <a:ext cx="89033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55600">
              <a:buClr>
                <a:srgbClr val="AD8F5C"/>
              </a:buClr>
              <a:buSzPts val="2000"/>
              <a:buFont typeface="Montserrat SemiBold"/>
              <a:buChar char="●"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Cuidar da saúde bucal infantil com menos acesso ao sistema.</a:t>
            </a:r>
          </a:p>
          <a:p>
            <a:pPr marL="457200" indent="-355600">
              <a:buClr>
                <a:srgbClr val="AD8F5C"/>
              </a:buClr>
              <a:buSzPts val="2000"/>
              <a:buFont typeface="Montserrat SemiBold"/>
              <a:buChar char="●"/>
            </a:pPr>
            <a:endParaRPr lang="pt-BR" sz="14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822611" y="1892866"/>
            <a:ext cx="105468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DIVULGAÇÃO PARA A EQUIPE DE EXECUÇÃO E BENEFICIÁRIOS: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Divulgação para professores, e alunos da rede publica de ensino do município.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726500" y="739025"/>
            <a:ext cx="42372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822611" y="3338716"/>
            <a:ext cx="10546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DIVULGAÇÃO PARA A POPULAÇÃO EM GERAL: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Todo o investimento foi realizado através do apoio da gestão municipal.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726497" y="739025"/>
            <a:ext cx="450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DIVULGAÇÃO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726511" y="1892866"/>
            <a:ext cx="105468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Alunos recebem atendimento odontológico conforme a necessidade, mediante a autorização dos responsáveis, </a:t>
            </a:r>
            <a:r>
              <a:rPr lang="pt-BR" sz="2000" dirty="0">
                <a:solidFill>
                  <a:srgbClr val="AD8F5C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iniciando o tratamento com palestras socioeducativas, orientações de saúde bucal, na primeira avaliação é feito um plano de tratamento, no qual as crianças só são liberadas das idas ao dentista após o fim de todo o tratamento. O projeto também conta com escovação e bochecho fluoretado semanalmente na escola para proteção dos dentes e prevenção de cáries.</a:t>
            </a:r>
            <a:endParaRPr sz="2000" dirty="0">
              <a:solidFill>
                <a:srgbClr val="AD8F5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726500" y="739025"/>
            <a:ext cx="35247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726500" y="739025"/>
            <a:ext cx="352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EXECUÇÃO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822611" y="1892866"/>
            <a:ext cx="105468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DIRETOS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Alunos da rede publica de ensino municipal, tendo maior oportunidade de acesso a saúde e prevenção, desta forma estimulando hábitos saudáveis de higiene bucal desde a infância, diminuindo chances de desenvolver cáries graves, e doenças bucais no futuro.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726500" y="739025"/>
            <a:ext cx="48678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822600" y="3704162"/>
            <a:ext cx="105468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INDIRETOS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Melhora no desempenho escolar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Aumento da autoestima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Redução de gastos públicos futuros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Inclusão e equidade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Integração com a comunidade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726500" y="739025"/>
            <a:ext cx="5095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BENEFICIÁRIOS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5641699" y="784775"/>
            <a:ext cx="5382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Cada projeto prevê a elaboração de</a:t>
            </a:r>
            <a:endParaRPr sz="160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um orçamento detalhado que reflita os custos.</a:t>
            </a:r>
            <a:endParaRPr sz="160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726500" y="739025"/>
            <a:ext cx="48678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822601" y="1754025"/>
            <a:ext cx="1003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VALOR TOTAL: R$ 7.000,00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726500" y="739025"/>
            <a:ext cx="5095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ORÇAMENTOS</a:t>
            </a:r>
            <a:endParaRPr/>
          </a:p>
        </p:txBody>
      </p:sp>
      <p:sp>
        <p:nvSpPr>
          <p:cNvPr id="182" name="Google Shape;182;p23"/>
          <p:cNvSpPr txBox="1"/>
          <p:nvPr/>
        </p:nvSpPr>
        <p:spPr>
          <a:xfrm>
            <a:off x="822601" y="2089891"/>
            <a:ext cx="1037413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CUSTO MANUTENÇÃO: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Salário dos profissionais envolvidos, que já realizam outras atividades na Secretária de Saúde.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 A aquisição de materiais odontológicos utilizados no Programa Saúde na Escola são comprados em conjunto pela Secretária de Saúde Municipal.</a:t>
            </a:r>
            <a:endParaRPr lang="pt-BR" sz="2000" dirty="0">
              <a:solidFill>
                <a:srgbClr val="AD8F5C"/>
              </a:solidFill>
              <a:latin typeface="Montserrat SemiBold"/>
              <a:ea typeface="Montserrat"/>
              <a:cs typeface="Montserrat"/>
              <a:sym typeface="Montserrat SemiBold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806750" y="3964508"/>
            <a:ext cx="1003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ORIGEM DOS RECURSOS</a:t>
            </a:r>
            <a:endParaRPr sz="2000" dirty="0">
              <a:solidFill>
                <a:srgbClr val="AD8F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806750" y="4345135"/>
            <a:ext cx="10031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AD8F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FINANCIAMENTO PÚBLICO: </a:t>
            </a:r>
            <a:r>
              <a:rPr lang="pt-BR" sz="2000" dirty="0">
                <a:solidFill>
                  <a:srgbClr val="AD8F5C"/>
                </a:solidFill>
                <a:latin typeface="Montserrat"/>
                <a:ea typeface="Montserrat"/>
                <a:cs typeface="Montserrat"/>
                <a:sym typeface="Montserrat"/>
              </a:rPr>
              <a:t>Os recursos utilizados são do PSE (Programa Saúde na Escola) na Atenção Primária, e também recursos próprios da Secretária de Saúde e Educação.</a:t>
            </a:r>
            <a:endParaRPr sz="2000" dirty="0">
              <a:solidFill>
                <a:srgbClr val="AD8F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726500" y="739025"/>
            <a:ext cx="8232600" cy="676500"/>
          </a:xfrm>
          <a:prstGeom prst="rect">
            <a:avLst/>
          </a:prstGeom>
          <a:solidFill>
            <a:srgbClr val="AD8F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1325" y="0"/>
            <a:ext cx="1840675" cy="10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822601" y="1754025"/>
            <a:ext cx="100311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000" dirty="0">
                <a:solidFill>
                  <a:srgbClr val="AD8F5C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  <a:t>A análise dos indicadores de saúde bucal</a:t>
            </a:r>
            <a:r>
              <a:rPr lang="pt-BR" sz="2000" i="1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 </a:t>
            </a:r>
            <a:r>
              <a:rPr lang="pt-BR" sz="2000" i="1" u="sng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antes</a:t>
            </a:r>
            <a:r>
              <a:rPr lang="pt-BR" sz="2000" i="1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AD8F5C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  <a:t>dos consultórios escolares</a:t>
            </a:r>
            <a:r>
              <a:rPr lang="pt-BR" sz="2000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;</a:t>
            </a: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Alto índice de cárie;</a:t>
            </a: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Procedimentos voltados a cura de problemas já estabelecidos;</a:t>
            </a: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AD8F5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AD8F5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AD8F5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>
              <a:buClr>
                <a:srgbClr val="AD8F5C"/>
              </a:buClr>
            </a:pPr>
            <a:r>
              <a:rPr lang="pt-BR" sz="2000" dirty="0">
                <a:solidFill>
                  <a:srgbClr val="AD8F5C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  <a:t>Indicadores de saúde bucal</a:t>
            </a:r>
            <a:r>
              <a:rPr lang="pt-BR" sz="2000" i="1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 </a:t>
            </a:r>
            <a:r>
              <a:rPr lang="pt-BR" sz="2000" i="1" u="sng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após</a:t>
            </a:r>
            <a:r>
              <a:rPr lang="pt-BR" sz="2000" i="1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AD8F5C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</a:rPr>
              <a:t>os consultórios escolares</a:t>
            </a:r>
            <a:r>
              <a:rPr lang="pt-BR" sz="2000" dirty="0">
                <a:solidFill>
                  <a:srgbClr val="AD8F5C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;</a:t>
            </a: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Redução na incidência de cárie;</a:t>
            </a: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Aumento significativo nos procedimentos preventivos (selante, aplicação de flúor, OHB)</a:t>
            </a:r>
          </a:p>
          <a:p>
            <a:pPr marL="342900" indent="-342900">
              <a:buClr>
                <a:srgbClr val="AD8F5C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AD8F5C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Muitos tratamentos sendo concluídos. </a:t>
            </a:r>
          </a:p>
          <a:p>
            <a:pPr>
              <a:buClr>
                <a:srgbClr val="AD8F5C"/>
              </a:buClr>
            </a:pPr>
            <a:endParaRPr sz="2000" dirty="0">
              <a:solidFill>
                <a:srgbClr val="AD8F5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726500" y="739025"/>
            <a:ext cx="9119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INDICADORES E MÉTRICAS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563</Words>
  <Application>Microsoft Office PowerPoint</Application>
  <PresentationFormat>Widescreen</PresentationFormat>
  <Paragraphs>69</Paragraphs>
  <Slides>16</Slides>
  <Notes>16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Montserrat</vt:lpstr>
      <vt:lpstr>Calibri</vt:lpstr>
      <vt:lpstr>Montserrat SemiBold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</dc:creator>
  <cp:lastModifiedBy>leticia</cp:lastModifiedBy>
  <cp:revision>10</cp:revision>
  <cp:lastPrinted>2025-06-25T22:20:41Z</cp:lastPrinted>
  <dcterms:modified xsi:type="dcterms:W3CDTF">2025-06-26T19:36:35Z</dcterms:modified>
</cp:coreProperties>
</file>